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Tek Tall Arabic" charset="1" panose="00000000000000000000"/>
      <p:regular r:id="rId17"/>
    </p:embeddedFont>
    <p:embeddedFont>
      <p:font typeface="Tek Tall Arabic Bold" charset="1" panose="00000000000000000000"/>
      <p:regular r:id="rId18"/>
    </p:embeddedFont>
    <p:embeddedFont>
      <p:font typeface="Tek Tall Arabic Thin" charset="1" panose="00000000000000000000"/>
      <p:regular r:id="rId19"/>
    </p:embeddedFont>
    <p:embeddedFont>
      <p:font typeface="Tek Tall Arabic Extra-Light" charset="1" panose="00000000000000000000"/>
      <p:regular r:id="rId20"/>
    </p:embeddedFont>
    <p:embeddedFont>
      <p:font typeface="Tek Tall Arabic Light" charset="1" panose="00000000000000000000"/>
      <p:regular r:id="rId21"/>
    </p:embeddedFont>
    <p:embeddedFont>
      <p:font typeface="Tek Tall Arabic Medium" charset="1" panose="00000000000000000000"/>
      <p:regular r:id="rId22"/>
    </p:embeddedFont>
    <p:embeddedFont>
      <p:font typeface="Tek Tall Arabic Semi-Bold" charset="1" panose="00000000000000000000"/>
      <p:regular r:id="rId23"/>
    </p:embeddedFont>
    <p:embeddedFont>
      <p:font typeface="IBM Plex Sans Condensed" charset="1" panose="020B0506050203000203"/>
      <p:regular r:id="rId24"/>
    </p:embeddedFont>
    <p:embeddedFont>
      <p:font typeface="IBM Plex Sans Condensed Bold" charset="1" panose="020B0806050203000203"/>
      <p:regular r:id="rId25"/>
    </p:embeddedFont>
    <p:embeddedFont>
      <p:font typeface="IBM Plex Sans Condensed Italics" charset="1" panose="020B0506050203000203"/>
      <p:regular r:id="rId26"/>
    </p:embeddedFont>
    <p:embeddedFont>
      <p:font typeface="IBM Plex Sans Condensed Bold Italics" charset="1" panose="020B0806050203000203"/>
      <p:regular r:id="rId27"/>
    </p:embeddedFont>
    <p:embeddedFont>
      <p:font typeface="IBM Plex Sans Condensed Thin" charset="1" panose="020B0206050203000203"/>
      <p:regular r:id="rId28"/>
    </p:embeddedFont>
    <p:embeddedFont>
      <p:font typeface="IBM Plex Sans Condensed Thin Italics" charset="1" panose="020B0206050203000203"/>
      <p:regular r:id="rId29"/>
    </p:embeddedFont>
    <p:embeddedFont>
      <p:font typeface="IBM Plex Sans Condensed Medium" charset="1" panose="020B0606050203000203"/>
      <p:regular r:id="rId30"/>
    </p:embeddedFont>
    <p:embeddedFont>
      <p:font typeface="IBM Plex Sans Condensed Medium Italics" charset="1" panose="020B0606050203000203"/>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slides/slide20.xml" Type="http://schemas.openxmlformats.org/officeDocument/2006/relationships/slide"/><Relationship Id="rId52" Target="slides/slide21.xml" Type="http://schemas.openxmlformats.org/officeDocument/2006/relationships/slide"/><Relationship Id="rId53" Target="slides/slide2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B1919"/>
        </a:solidFill>
      </p:bgPr>
    </p:bg>
    <p:spTree>
      <p:nvGrpSpPr>
        <p:cNvPr id="1" name=""/>
        <p:cNvGrpSpPr/>
        <p:nvPr/>
      </p:nvGrpSpPr>
      <p:grpSpPr>
        <a:xfrm>
          <a:off x="0" y="0"/>
          <a:ext cx="0" cy="0"/>
          <a:chOff x="0" y="0"/>
          <a:chExt cx="0" cy="0"/>
        </a:xfrm>
      </p:grpSpPr>
      <p:grpSp>
        <p:nvGrpSpPr>
          <p:cNvPr name="Group 2" id="2"/>
          <p:cNvGrpSpPr/>
          <p:nvPr/>
        </p:nvGrpSpPr>
        <p:grpSpPr>
          <a:xfrm rot="0">
            <a:off x="6231033" y="-246337"/>
            <a:ext cx="12327937" cy="10779673"/>
            <a:chOff x="0" y="0"/>
            <a:chExt cx="16437249" cy="14372898"/>
          </a:xfrm>
        </p:grpSpPr>
        <p:pic>
          <p:nvPicPr>
            <p:cNvPr name="Picture 3" id="3"/>
            <p:cNvPicPr>
              <a:picLocks noChangeAspect="true"/>
            </p:cNvPicPr>
            <p:nvPr/>
          </p:nvPicPr>
          <p:blipFill>
            <a:blip r:embed="rId2"/>
            <a:srcRect l="107" t="22398" r="45083" b="5713"/>
            <a:stretch>
              <a:fillRect/>
            </a:stretch>
          </p:blipFill>
          <p:spPr>
            <a:xfrm flipH="false" flipV="false">
              <a:off x="0" y="0"/>
              <a:ext cx="16437249" cy="14372898"/>
            </a:xfrm>
            <a:prstGeom prst="rect">
              <a:avLst/>
            </a:prstGeom>
          </p:spPr>
        </p:pic>
      </p:grpSp>
      <p:sp>
        <p:nvSpPr>
          <p:cNvPr name="Freeform 4" id="4"/>
          <p:cNvSpPr/>
          <p:nvPr/>
        </p:nvSpPr>
        <p:spPr>
          <a:xfrm flipH="false" flipV="false" rot="0">
            <a:off x="6192933" y="-486797"/>
            <a:ext cx="6244511" cy="11260594"/>
          </a:xfrm>
          <a:custGeom>
            <a:avLst/>
            <a:gdLst/>
            <a:ahLst/>
            <a:cxnLst/>
            <a:rect r="r" b="b" t="t" l="l"/>
            <a:pathLst>
              <a:path h="11260594" w="6244511">
                <a:moveTo>
                  <a:pt x="0" y="0"/>
                </a:moveTo>
                <a:lnTo>
                  <a:pt x="6244511" y="0"/>
                </a:lnTo>
                <a:lnTo>
                  <a:pt x="6244511" y="11260594"/>
                </a:lnTo>
                <a:lnTo>
                  <a:pt x="0" y="11260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V="true">
            <a:off x="-299307" y="7502838"/>
            <a:ext cx="11524680" cy="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220553" y="5643776"/>
            <a:ext cx="11004820" cy="1840012"/>
          </a:xfrm>
          <a:prstGeom prst="rect">
            <a:avLst/>
          </a:prstGeom>
        </p:spPr>
        <p:txBody>
          <a:bodyPr anchor="t" rtlCol="false" tIns="0" lIns="0" bIns="0" rIns="0">
            <a:spAutoFit/>
          </a:bodyPr>
          <a:lstStyle/>
          <a:p>
            <a:pPr>
              <a:lnSpc>
                <a:spcPts val="14171"/>
              </a:lnSpc>
            </a:pPr>
            <a:r>
              <a:rPr lang="en-US" sz="12882">
                <a:solidFill>
                  <a:srgbClr val="C89F65"/>
                </a:solidFill>
                <a:latin typeface="Tek Tall Arabic"/>
              </a:rPr>
              <a:t>CRIMES IN LOS ANGELES</a:t>
            </a:r>
          </a:p>
        </p:txBody>
      </p:sp>
      <p:sp>
        <p:nvSpPr>
          <p:cNvPr name="TextBox 7" id="7"/>
          <p:cNvSpPr txBox="true"/>
          <p:nvPr/>
        </p:nvSpPr>
        <p:spPr>
          <a:xfrm rot="0">
            <a:off x="864505" y="7589887"/>
            <a:ext cx="8771058" cy="389256"/>
          </a:xfrm>
          <a:prstGeom prst="rect">
            <a:avLst/>
          </a:prstGeom>
        </p:spPr>
        <p:txBody>
          <a:bodyPr anchor="t" rtlCol="false" tIns="0" lIns="0" bIns="0" rIns="0">
            <a:spAutoFit/>
          </a:bodyPr>
          <a:lstStyle/>
          <a:p>
            <a:pPr>
              <a:lnSpc>
                <a:spcPts val="3219"/>
              </a:lnSpc>
              <a:spcBef>
                <a:spcPct val="0"/>
              </a:spcBef>
            </a:pPr>
            <a:r>
              <a:rPr lang="en-US" sz="2299">
                <a:solidFill>
                  <a:srgbClr val="FFFFFF"/>
                </a:solidFill>
                <a:latin typeface="IBM Plex Sans Condensed"/>
              </a:rPr>
              <a:t>A Data Analysis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790319" y="3562299"/>
            <a:ext cx="14971696" cy="6724701"/>
          </a:xfrm>
          <a:custGeom>
            <a:avLst/>
            <a:gdLst/>
            <a:ahLst/>
            <a:cxnLst/>
            <a:rect r="r" b="b" t="t" l="l"/>
            <a:pathLst>
              <a:path h="6724701" w="14971696">
                <a:moveTo>
                  <a:pt x="0" y="0"/>
                </a:moveTo>
                <a:lnTo>
                  <a:pt x="14971696" y="0"/>
                </a:lnTo>
                <a:lnTo>
                  <a:pt x="14971696" y="6724701"/>
                </a:lnTo>
                <a:lnTo>
                  <a:pt x="0" y="6724701"/>
                </a:lnTo>
                <a:lnTo>
                  <a:pt x="0" y="0"/>
                </a:lnTo>
                <a:close/>
              </a:path>
            </a:pathLst>
          </a:custGeom>
          <a:blipFill>
            <a:blip r:embed="rId2"/>
            <a:stretch>
              <a:fillRect l="0" t="0" r="0" b="0"/>
            </a:stretch>
          </a:blipFill>
        </p:spPr>
      </p:sp>
      <p:sp>
        <p:nvSpPr>
          <p:cNvPr name="TextBox 3" id="3"/>
          <p:cNvSpPr txBox="true"/>
          <p:nvPr/>
        </p:nvSpPr>
        <p:spPr>
          <a:xfrm rot="0">
            <a:off x="3619744" y="74816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How the investigation - crime status - is going?</a:t>
            </a:r>
          </a:p>
        </p:txBody>
      </p:sp>
      <p:sp>
        <p:nvSpPr>
          <p:cNvPr name="TextBox 4" id="4"/>
          <p:cNvSpPr txBox="true"/>
          <p:nvPr/>
        </p:nvSpPr>
        <p:spPr>
          <a:xfrm rot="0">
            <a:off x="5499357" y="192556"/>
            <a:ext cx="686374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a:t>
            </a:r>
          </a:p>
        </p:txBody>
      </p:sp>
      <p:sp>
        <p:nvSpPr>
          <p:cNvPr name="TextBox 5" id="5"/>
          <p:cNvSpPr txBox="true"/>
          <p:nvPr/>
        </p:nvSpPr>
        <p:spPr>
          <a:xfrm rot="0">
            <a:off x="0" y="2041963"/>
            <a:ext cx="17862464"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 highest percentage of unsolved crimes are Identity theft with nearly 50000 crimes still under investigation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815932" y="3244792"/>
            <a:ext cx="16230600" cy="8115300"/>
          </a:xfrm>
          <a:custGeom>
            <a:avLst/>
            <a:gdLst/>
            <a:ahLst/>
            <a:cxnLst/>
            <a:rect r="r" b="b" t="t" l="l"/>
            <a:pathLst>
              <a:path h="8115300" w="16230600">
                <a:moveTo>
                  <a:pt x="0" y="0"/>
                </a:moveTo>
                <a:lnTo>
                  <a:pt x="16230600" y="0"/>
                </a:lnTo>
                <a:lnTo>
                  <a:pt x="16230600" y="8115300"/>
                </a:lnTo>
                <a:lnTo>
                  <a:pt x="0" y="8115300"/>
                </a:lnTo>
                <a:lnTo>
                  <a:pt x="0" y="0"/>
                </a:lnTo>
                <a:close/>
              </a:path>
            </a:pathLst>
          </a:custGeom>
          <a:blipFill>
            <a:blip r:embed="rId2"/>
            <a:stretch>
              <a:fillRect l="0" t="0" r="0" b="0"/>
            </a:stretch>
          </a:blipFill>
        </p:spPr>
      </p:sp>
      <p:sp>
        <p:nvSpPr>
          <p:cNvPr name="TextBox 3" id="3"/>
          <p:cNvSpPr txBox="true"/>
          <p:nvPr/>
        </p:nvSpPr>
        <p:spPr>
          <a:xfrm rot="0">
            <a:off x="5499357" y="192556"/>
            <a:ext cx="686374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a:t>
            </a:r>
          </a:p>
        </p:txBody>
      </p:sp>
      <p:sp>
        <p:nvSpPr>
          <p:cNvPr name="TextBox 4" id="4"/>
          <p:cNvSpPr txBox="true"/>
          <p:nvPr/>
        </p:nvSpPr>
        <p:spPr>
          <a:xfrm rot="0">
            <a:off x="3764750" y="681379"/>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what are the differrent weapons use in Crimes?</a:t>
            </a:r>
          </a:p>
        </p:txBody>
      </p:sp>
      <p:sp>
        <p:nvSpPr>
          <p:cNvPr name="TextBox 5" id="5"/>
          <p:cNvSpPr txBox="true"/>
          <p:nvPr/>
        </p:nvSpPr>
        <p:spPr>
          <a:xfrm rot="0">
            <a:off x="0" y="1667204"/>
            <a:ext cx="17580311"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 highest used weapon is Bodily force such as hands and fists with more than a 140000 crimes, tracked to the most committed crime which is simple assault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421416" y="1262438"/>
            <a:ext cx="14900683" cy="10247314"/>
          </a:xfrm>
          <a:custGeom>
            <a:avLst/>
            <a:gdLst/>
            <a:ahLst/>
            <a:cxnLst/>
            <a:rect r="r" b="b" t="t" l="l"/>
            <a:pathLst>
              <a:path h="10247314" w="14900683">
                <a:moveTo>
                  <a:pt x="0" y="0"/>
                </a:moveTo>
                <a:lnTo>
                  <a:pt x="14900683" y="0"/>
                </a:lnTo>
                <a:lnTo>
                  <a:pt x="14900683" y="10247314"/>
                </a:lnTo>
                <a:lnTo>
                  <a:pt x="0" y="10247314"/>
                </a:lnTo>
                <a:lnTo>
                  <a:pt x="0" y="0"/>
                </a:lnTo>
                <a:close/>
              </a:path>
            </a:pathLst>
          </a:custGeom>
          <a:blipFill>
            <a:blip r:embed="rId2"/>
            <a:stretch>
              <a:fillRect l="0" t="0" r="0" b="0"/>
            </a:stretch>
          </a:blipFill>
        </p:spPr>
      </p:sp>
      <p:sp>
        <p:nvSpPr>
          <p:cNvPr name="TextBox 3" id="3"/>
          <p:cNvSpPr txBox="true"/>
          <p:nvPr/>
        </p:nvSpPr>
        <p:spPr>
          <a:xfrm rot="0">
            <a:off x="5200602" y="6071563"/>
            <a:ext cx="2654814" cy="562389"/>
          </a:xfrm>
          <a:prstGeom prst="rect">
            <a:avLst/>
          </a:prstGeom>
        </p:spPr>
        <p:txBody>
          <a:bodyPr anchor="t" rtlCol="false" tIns="0" lIns="0" bIns="0" rIns="0">
            <a:spAutoFit/>
          </a:bodyPr>
          <a:lstStyle/>
          <a:p>
            <a:pPr algn="ctr">
              <a:lnSpc>
                <a:spcPts val="4581"/>
              </a:lnSpc>
            </a:pPr>
            <a:r>
              <a:rPr lang="en-US" sz="3272">
                <a:solidFill>
                  <a:srgbClr val="FFFFFF"/>
                </a:solidFill>
                <a:latin typeface="Canva Sans Bold"/>
              </a:rPr>
              <a:t>verbal threat</a:t>
            </a:r>
          </a:p>
        </p:txBody>
      </p:sp>
      <p:sp>
        <p:nvSpPr>
          <p:cNvPr name="TextBox 4" id="4"/>
          <p:cNvSpPr txBox="true"/>
          <p:nvPr/>
        </p:nvSpPr>
        <p:spPr>
          <a:xfrm rot="0">
            <a:off x="14806356" y="7066423"/>
            <a:ext cx="1218323" cy="672932"/>
          </a:xfrm>
          <a:prstGeom prst="rect">
            <a:avLst/>
          </a:prstGeom>
        </p:spPr>
        <p:txBody>
          <a:bodyPr anchor="t" rtlCol="false" tIns="0" lIns="0" bIns="0" rIns="0">
            <a:spAutoFit/>
          </a:bodyPr>
          <a:lstStyle/>
          <a:p>
            <a:pPr algn="ctr">
              <a:lnSpc>
                <a:spcPts val="5514"/>
              </a:lnSpc>
            </a:pPr>
            <a:r>
              <a:rPr lang="en-US" sz="3939">
                <a:solidFill>
                  <a:srgbClr val="FFFFFF"/>
                </a:solidFill>
                <a:latin typeface="Canva Sans Bold"/>
              </a:rPr>
              <a:t>knife</a:t>
            </a:r>
          </a:p>
        </p:txBody>
      </p:sp>
      <p:sp>
        <p:nvSpPr>
          <p:cNvPr name="TextBox 5" id="5"/>
          <p:cNvSpPr txBox="true"/>
          <p:nvPr/>
        </p:nvSpPr>
        <p:spPr>
          <a:xfrm rot="0">
            <a:off x="11814817" y="5217964"/>
            <a:ext cx="2657322" cy="672932"/>
          </a:xfrm>
          <a:prstGeom prst="rect">
            <a:avLst/>
          </a:prstGeom>
        </p:spPr>
        <p:txBody>
          <a:bodyPr anchor="t" rtlCol="false" tIns="0" lIns="0" bIns="0" rIns="0">
            <a:spAutoFit/>
          </a:bodyPr>
          <a:lstStyle/>
          <a:p>
            <a:pPr algn="ctr">
              <a:lnSpc>
                <a:spcPts val="5514"/>
              </a:lnSpc>
            </a:pPr>
            <a:r>
              <a:rPr lang="en-US" sz="3939">
                <a:solidFill>
                  <a:srgbClr val="FFFFFF"/>
                </a:solidFill>
                <a:latin typeface="Canva Sans Bold"/>
              </a:rPr>
              <a:t>strong arm</a:t>
            </a:r>
          </a:p>
        </p:txBody>
      </p:sp>
      <p:sp>
        <p:nvSpPr>
          <p:cNvPr name="TextBox 6" id="6"/>
          <p:cNvSpPr txBox="true"/>
          <p:nvPr/>
        </p:nvSpPr>
        <p:spPr>
          <a:xfrm rot="0">
            <a:off x="9144000" y="4863316"/>
            <a:ext cx="1819558" cy="503218"/>
          </a:xfrm>
          <a:prstGeom prst="rect">
            <a:avLst/>
          </a:prstGeom>
        </p:spPr>
        <p:txBody>
          <a:bodyPr anchor="t" rtlCol="false" tIns="0" lIns="0" bIns="0" rIns="0">
            <a:spAutoFit/>
          </a:bodyPr>
          <a:lstStyle/>
          <a:p>
            <a:pPr algn="ctr">
              <a:lnSpc>
                <a:spcPts val="4122"/>
              </a:lnSpc>
            </a:pPr>
            <a:r>
              <a:rPr lang="en-US" sz="2944">
                <a:solidFill>
                  <a:srgbClr val="FFFFFF"/>
                </a:solidFill>
                <a:latin typeface="Canva Sans Bold"/>
              </a:rPr>
              <a:t>Hand Gun</a:t>
            </a:r>
          </a:p>
        </p:txBody>
      </p:sp>
      <p:sp>
        <p:nvSpPr>
          <p:cNvPr name="TextBox 7" id="7"/>
          <p:cNvSpPr txBox="true"/>
          <p:nvPr/>
        </p:nvSpPr>
        <p:spPr>
          <a:xfrm rot="0">
            <a:off x="1715251" y="7085473"/>
            <a:ext cx="2839568" cy="470361"/>
          </a:xfrm>
          <a:prstGeom prst="rect">
            <a:avLst/>
          </a:prstGeom>
        </p:spPr>
        <p:txBody>
          <a:bodyPr anchor="t" rtlCol="false" tIns="0" lIns="0" bIns="0" rIns="0">
            <a:spAutoFit/>
          </a:bodyPr>
          <a:lstStyle/>
          <a:p>
            <a:pPr algn="ctr">
              <a:lnSpc>
                <a:spcPts val="3818"/>
              </a:lnSpc>
            </a:pPr>
            <a:r>
              <a:rPr lang="en-US" sz="2727">
                <a:solidFill>
                  <a:srgbClr val="FFFFFF"/>
                </a:solidFill>
                <a:latin typeface="Canva Sans Bold"/>
              </a:rPr>
              <a:t>Semi-Auto Pistol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802328" y="2409941"/>
            <a:ext cx="8951783" cy="7877059"/>
          </a:xfrm>
          <a:custGeom>
            <a:avLst/>
            <a:gdLst/>
            <a:ahLst/>
            <a:cxnLst/>
            <a:rect r="r" b="b" t="t" l="l"/>
            <a:pathLst>
              <a:path h="7877059" w="8951783">
                <a:moveTo>
                  <a:pt x="0" y="0"/>
                </a:moveTo>
                <a:lnTo>
                  <a:pt x="8951783" y="0"/>
                </a:lnTo>
                <a:lnTo>
                  <a:pt x="8951783" y="7877059"/>
                </a:lnTo>
                <a:lnTo>
                  <a:pt x="0" y="7877059"/>
                </a:lnTo>
                <a:lnTo>
                  <a:pt x="0" y="0"/>
                </a:lnTo>
                <a:close/>
              </a:path>
            </a:pathLst>
          </a:custGeom>
          <a:blipFill>
            <a:blip r:embed="rId2"/>
            <a:stretch>
              <a:fillRect l="0" t="-1450" r="0" b="-423"/>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9754111" y="7346824"/>
            <a:ext cx="8750638" cy="455476"/>
          </a:xfrm>
          <a:prstGeom prst="rect">
            <a:avLst/>
          </a:prstGeom>
        </p:spPr>
        <p:txBody>
          <a:bodyPr anchor="t" rtlCol="false" tIns="0" lIns="0" bIns="0" rIns="0">
            <a:spAutoFit/>
          </a:bodyPr>
          <a:lstStyle/>
          <a:p>
            <a:pPr algn="ctr">
              <a:lnSpc>
                <a:spcPts val="3662"/>
              </a:lnSpc>
            </a:pPr>
            <a:r>
              <a:rPr lang="en-US" sz="2615">
                <a:solidFill>
                  <a:srgbClr val="010101"/>
                </a:solidFill>
                <a:latin typeface="Canva Sans Bold"/>
              </a:rPr>
              <a:t>are the top 3 areas with high crime rates</a:t>
            </a:r>
          </a:p>
        </p:txBody>
      </p:sp>
      <p:sp>
        <p:nvSpPr>
          <p:cNvPr name="TextBox 5" id="5"/>
          <p:cNvSpPr txBox="true"/>
          <p:nvPr/>
        </p:nvSpPr>
        <p:spPr>
          <a:xfrm rot="0">
            <a:off x="12663172" y="5876250"/>
            <a:ext cx="2547342" cy="1526618"/>
          </a:xfrm>
          <a:prstGeom prst="rect">
            <a:avLst/>
          </a:prstGeom>
        </p:spPr>
        <p:txBody>
          <a:bodyPr anchor="t" rtlCol="false" tIns="0" lIns="0" bIns="0" rIns="0">
            <a:spAutoFit/>
          </a:bodyPr>
          <a:lstStyle/>
          <a:p>
            <a:pPr algn="ctr" marL="625445" indent="-312723" lvl="1">
              <a:lnSpc>
                <a:spcPts val="4055"/>
              </a:lnSpc>
              <a:buFont typeface="Arial"/>
              <a:buChar char="•"/>
            </a:pPr>
            <a:r>
              <a:rPr lang="en-US" sz="2896">
                <a:solidFill>
                  <a:srgbClr val="FF3131"/>
                </a:solidFill>
                <a:latin typeface="Canva Sans Bold"/>
              </a:rPr>
              <a:t>Central </a:t>
            </a:r>
          </a:p>
          <a:p>
            <a:pPr algn="ctr" marL="625445" indent="-312723" lvl="1">
              <a:lnSpc>
                <a:spcPts val="4055"/>
              </a:lnSpc>
              <a:buFont typeface="Arial"/>
              <a:buChar char="•"/>
            </a:pPr>
            <a:r>
              <a:rPr lang="en-US" sz="2896">
                <a:solidFill>
                  <a:srgbClr val="FF3131"/>
                </a:solidFill>
                <a:latin typeface="Canva Sans Bold"/>
              </a:rPr>
              <a:t>Southeast</a:t>
            </a:r>
          </a:p>
          <a:p>
            <a:pPr algn="ctr" marL="625445" indent="-312723" lvl="1">
              <a:lnSpc>
                <a:spcPts val="4055"/>
              </a:lnSpc>
              <a:buFont typeface="Arial"/>
              <a:buChar char="•"/>
            </a:pPr>
            <a:r>
              <a:rPr lang="en-US" sz="2896">
                <a:solidFill>
                  <a:srgbClr val="FF3131"/>
                </a:solidFill>
                <a:latin typeface="Canva Sans Bold"/>
              </a:rPr>
              <a:t>77th street</a:t>
            </a:r>
          </a:p>
        </p:txBody>
      </p:sp>
      <p:sp>
        <p:nvSpPr>
          <p:cNvPr name="TextBox 6" id="6"/>
          <p:cNvSpPr txBox="true"/>
          <p:nvPr/>
        </p:nvSpPr>
        <p:spPr>
          <a:xfrm rot="0">
            <a:off x="10008554" y="8419853"/>
            <a:ext cx="7650612" cy="941100"/>
          </a:xfrm>
          <a:prstGeom prst="rect">
            <a:avLst/>
          </a:prstGeom>
        </p:spPr>
        <p:txBody>
          <a:bodyPr anchor="t" rtlCol="false" tIns="0" lIns="0" bIns="0" rIns="0">
            <a:spAutoFit/>
          </a:bodyPr>
          <a:lstStyle/>
          <a:p>
            <a:pPr algn="ctr" marL="582674" indent="-291337" lvl="1">
              <a:lnSpc>
                <a:spcPts val="3778"/>
              </a:lnSpc>
              <a:buFont typeface="Arial"/>
              <a:buChar char="•"/>
            </a:pPr>
            <a:r>
              <a:rPr lang="en-US" sz="2698">
                <a:solidFill>
                  <a:srgbClr val="00BF63"/>
                </a:solidFill>
                <a:latin typeface="Canva Sans Bold"/>
              </a:rPr>
              <a:t>Hollenbeck</a:t>
            </a:r>
            <a:r>
              <a:rPr lang="en-US" sz="2698">
                <a:solidFill>
                  <a:srgbClr val="010101"/>
                </a:solidFill>
                <a:latin typeface="Canva Sans Bold"/>
              </a:rPr>
              <a:t> is the area with the least reported crime rate</a:t>
            </a:r>
          </a:p>
        </p:txBody>
      </p:sp>
      <p:sp>
        <p:nvSpPr>
          <p:cNvPr name="TextBox 7" id="7"/>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Which areas have the highiest and lowest crime rates?</a:t>
            </a:r>
          </a:p>
        </p:txBody>
      </p:sp>
      <p:sp>
        <p:nvSpPr>
          <p:cNvPr name="TextBox 8" id="8"/>
          <p:cNvSpPr txBox="true"/>
          <p:nvPr/>
        </p:nvSpPr>
        <p:spPr>
          <a:xfrm rot="0">
            <a:off x="11075737" y="3439464"/>
            <a:ext cx="5722212" cy="2012372"/>
          </a:xfrm>
          <a:prstGeom prst="rect">
            <a:avLst/>
          </a:prstGeom>
        </p:spPr>
        <p:txBody>
          <a:bodyPr anchor="t" rtlCol="false" tIns="0" lIns="0" bIns="0" rIns="0">
            <a:spAutoFit/>
          </a:bodyPr>
          <a:lstStyle/>
          <a:p>
            <a:pPr algn="ctr">
              <a:lnSpc>
                <a:spcPts val="3201"/>
              </a:lnSpc>
            </a:pPr>
            <a:r>
              <a:rPr lang="en-US" sz="2287">
                <a:solidFill>
                  <a:srgbClr val="010101"/>
                </a:solidFill>
                <a:latin typeface="Canva Sans Bold"/>
              </a:rPr>
              <a:t>LA has 21 Geographic Areas or Patrol Divisions are also given a name designation that references a landmark or the surrounding community that it is responsible for.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3166480" y="2722393"/>
            <a:ext cx="11529505" cy="7564607"/>
          </a:xfrm>
          <a:custGeom>
            <a:avLst/>
            <a:gdLst/>
            <a:ahLst/>
            <a:cxnLst/>
            <a:rect r="r" b="b" t="t" l="l"/>
            <a:pathLst>
              <a:path h="7564607" w="11529505">
                <a:moveTo>
                  <a:pt x="0" y="0"/>
                </a:moveTo>
                <a:lnTo>
                  <a:pt x="11529504" y="0"/>
                </a:lnTo>
                <a:lnTo>
                  <a:pt x="11529504" y="7564607"/>
                </a:lnTo>
                <a:lnTo>
                  <a:pt x="0" y="7564607"/>
                </a:lnTo>
                <a:lnTo>
                  <a:pt x="0" y="0"/>
                </a:lnTo>
                <a:close/>
              </a:path>
            </a:pathLst>
          </a:custGeom>
          <a:blipFill>
            <a:blip r:embed="rId2"/>
            <a:stretch>
              <a:fillRect l="0" t="0" r="0" b="0"/>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which locations are the most dangeorous in LA?</a:t>
            </a:r>
          </a:p>
        </p:txBody>
      </p:sp>
      <p:sp>
        <p:nvSpPr>
          <p:cNvPr name="TextBox 5" id="5"/>
          <p:cNvSpPr txBox="true"/>
          <p:nvPr/>
        </p:nvSpPr>
        <p:spPr>
          <a:xfrm rot="0">
            <a:off x="1784577" y="1881767"/>
            <a:ext cx="13923181" cy="396240"/>
          </a:xfrm>
          <a:prstGeom prst="rect">
            <a:avLst/>
          </a:prstGeom>
        </p:spPr>
        <p:txBody>
          <a:bodyPr anchor="t" rtlCol="false" tIns="0" lIns="0" bIns="0" rIns="0">
            <a:spAutoFit/>
          </a:bodyPr>
          <a:lstStyle/>
          <a:p>
            <a:pPr algn="ctr">
              <a:lnSpc>
                <a:spcPts val="3359"/>
              </a:lnSpc>
            </a:pPr>
            <a:r>
              <a:rPr lang="en-US" sz="2400">
                <a:solidFill>
                  <a:srgbClr val="010101"/>
                </a:solidFill>
                <a:latin typeface="Canva Sans Bold"/>
              </a:rPr>
              <a:t>7TH &amp; 6TH streets are by far the top locations with crimes committed over 2000 each</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7874152" y="3728634"/>
            <a:ext cx="10077120" cy="6346415"/>
          </a:xfrm>
          <a:custGeom>
            <a:avLst/>
            <a:gdLst/>
            <a:ahLst/>
            <a:cxnLst/>
            <a:rect r="r" b="b" t="t" l="l"/>
            <a:pathLst>
              <a:path h="6346415" w="10077120">
                <a:moveTo>
                  <a:pt x="0" y="0"/>
                </a:moveTo>
                <a:lnTo>
                  <a:pt x="10077120" y="0"/>
                </a:lnTo>
                <a:lnTo>
                  <a:pt x="10077120" y="6346416"/>
                </a:lnTo>
                <a:lnTo>
                  <a:pt x="0" y="6346416"/>
                </a:lnTo>
                <a:lnTo>
                  <a:pt x="0" y="0"/>
                </a:lnTo>
                <a:close/>
              </a:path>
            </a:pathLst>
          </a:custGeom>
          <a:blipFill>
            <a:blip r:embed="rId2"/>
            <a:stretch>
              <a:fillRect l="-5408" t="0" r="-3753" b="0"/>
            </a:stretch>
          </a:blipFill>
        </p:spPr>
      </p:sp>
      <p:sp>
        <p:nvSpPr>
          <p:cNvPr name="Freeform 3" id="3"/>
          <p:cNvSpPr/>
          <p:nvPr/>
        </p:nvSpPr>
        <p:spPr>
          <a:xfrm flipH="false" flipV="false" rot="0">
            <a:off x="122268" y="4152645"/>
            <a:ext cx="7466371" cy="4563669"/>
          </a:xfrm>
          <a:custGeom>
            <a:avLst/>
            <a:gdLst/>
            <a:ahLst/>
            <a:cxnLst/>
            <a:rect r="r" b="b" t="t" l="l"/>
            <a:pathLst>
              <a:path h="4563669" w="7466371">
                <a:moveTo>
                  <a:pt x="0" y="0"/>
                </a:moveTo>
                <a:lnTo>
                  <a:pt x="7466371" y="0"/>
                </a:lnTo>
                <a:lnTo>
                  <a:pt x="7466371" y="4563668"/>
                </a:lnTo>
                <a:lnTo>
                  <a:pt x="0" y="4563668"/>
                </a:lnTo>
                <a:lnTo>
                  <a:pt x="0" y="0"/>
                </a:lnTo>
                <a:close/>
              </a:path>
            </a:pathLst>
          </a:custGeom>
          <a:blipFill>
            <a:blip r:embed="rId3"/>
            <a:stretch>
              <a:fillRect l="-873" t="0" r="-2543" b="0"/>
            </a:stretch>
          </a:blipFill>
        </p:spPr>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Which locations has the least crime rates?</a:t>
            </a:r>
          </a:p>
        </p:txBody>
      </p:sp>
      <p:sp>
        <p:nvSpPr>
          <p:cNvPr name="TextBox 5" id="5"/>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6" id="6"/>
          <p:cNvSpPr txBox="true"/>
          <p:nvPr/>
        </p:nvSpPr>
        <p:spPr>
          <a:xfrm rot="0">
            <a:off x="227822" y="2118686"/>
            <a:ext cx="6236254" cy="1780540"/>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most hollenbeck locations has only one reported crime in 3 years</a:t>
            </a:r>
          </a:p>
        </p:txBody>
      </p:sp>
      <p:sp>
        <p:nvSpPr>
          <p:cNvPr name="TextBox 7" id="7"/>
          <p:cNvSpPr txBox="true"/>
          <p:nvPr/>
        </p:nvSpPr>
        <p:spPr>
          <a:xfrm rot="0">
            <a:off x="8247319" y="1992816"/>
            <a:ext cx="8754642" cy="1552726"/>
          </a:xfrm>
          <a:prstGeom prst="rect">
            <a:avLst/>
          </a:prstGeom>
        </p:spPr>
        <p:txBody>
          <a:bodyPr anchor="t" rtlCol="false" tIns="0" lIns="0" bIns="0" rIns="0">
            <a:spAutoFit/>
          </a:bodyPr>
          <a:lstStyle/>
          <a:p>
            <a:pPr algn="ctr">
              <a:lnSpc>
                <a:spcPts val="4191"/>
              </a:lnSpc>
            </a:pPr>
            <a:r>
              <a:rPr lang="en-US" sz="2994">
                <a:solidFill>
                  <a:srgbClr val="010101"/>
                </a:solidFill>
                <a:latin typeface="Canva Sans"/>
              </a:rPr>
              <a:t>Even the highiest area in crimes in </a:t>
            </a:r>
            <a:r>
              <a:rPr lang="en-US" sz="2994">
                <a:solidFill>
                  <a:srgbClr val="010101"/>
                </a:solidFill>
                <a:latin typeface="Canva Sans Bold"/>
              </a:rPr>
              <a:t>hollenbeck </a:t>
            </a:r>
            <a:r>
              <a:rPr lang="en-US" sz="2994">
                <a:solidFill>
                  <a:srgbClr val="010101"/>
                </a:solidFill>
                <a:latin typeface="Canva Sans"/>
              </a:rPr>
              <a:t>has a bit over a hundred reported crime in 3 years which is </a:t>
            </a:r>
            <a:r>
              <a:rPr lang="en-US" sz="2994">
                <a:solidFill>
                  <a:srgbClr val="010101"/>
                </a:solidFill>
                <a:latin typeface="Canva Sans Bold"/>
              </a:rPr>
              <a:t>Soto</a:t>
            </a:r>
            <a:r>
              <a:rPr lang="en-US" sz="2994">
                <a:solidFill>
                  <a:srgbClr val="010101"/>
                </a:solidFill>
                <a:latin typeface="Canva Sans"/>
              </a:rPr>
              <a: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644972" y="3741583"/>
            <a:ext cx="14998057" cy="6545417"/>
          </a:xfrm>
          <a:custGeom>
            <a:avLst/>
            <a:gdLst/>
            <a:ahLst/>
            <a:cxnLst/>
            <a:rect r="r" b="b" t="t" l="l"/>
            <a:pathLst>
              <a:path h="6545417" w="14998057">
                <a:moveTo>
                  <a:pt x="0" y="0"/>
                </a:moveTo>
                <a:lnTo>
                  <a:pt x="14998056" y="0"/>
                </a:lnTo>
                <a:lnTo>
                  <a:pt x="14998056" y="6545417"/>
                </a:lnTo>
                <a:lnTo>
                  <a:pt x="0" y="6545417"/>
                </a:lnTo>
                <a:lnTo>
                  <a:pt x="0" y="0"/>
                </a:lnTo>
                <a:close/>
              </a:path>
            </a:pathLst>
          </a:custGeom>
          <a:blipFill>
            <a:blip r:embed="rId2"/>
            <a:stretch>
              <a:fillRect l="0" t="-6416" r="0" b="-6416"/>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What kind of premises do crime happen?</a:t>
            </a:r>
          </a:p>
        </p:txBody>
      </p:sp>
      <p:sp>
        <p:nvSpPr>
          <p:cNvPr name="TextBox 5" id="5"/>
          <p:cNvSpPr txBox="true"/>
          <p:nvPr/>
        </p:nvSpPr>
        <p:spPr>
          <a:xfrm rot="0">
            <a:off x="1526384" y="2146184"/>
            <a:ext cx="15264551" cy="580390"/>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 majority of crimes take place in a single family flat then in the streets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724099" y="3608355"/>
            <a:ext cx="14839802" cy="6678645"/>
          </a:xfrm>
          <a:custGeom>
            <a:avLst/>
            <a:gdLst/>
            <a:ahLst/>
            <a:cxnLst/>
            <a:rect r="r" b="b" t="t" l="l"/>
            <a:pathLst>
              <a:path h="6678645" w="14839802">
                <a:moveTo>
                  <a:pt x="0" y="0"/>
                </a:moveTo>
                <a:lnTo>
                  <a:pt x="14839802" y="0"/>
                </a:lnTo>
                <a:lnTo>
                  <a:pt x="14839802" y="6678645"/>
                </a:lnTo>
                <a:lnTo>
                  <a:pt x="0" y="6678645"/>
                </a:lnTo>
                <a:lnTo>
                  <a:pt x="0" y="0"/>
                </a:lnTo>
                <a:close/>
              </a:path>
            </a:pathLst>
          </a:custGeom>
          <a:blipFill>
            <a:blip r:embed="rId2"/>
            <a:stretch>
              <a:fillRect l="0" t="0" r="0" b="0"/>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3358644" y="971550"/>
            <a:ext cx="11145177"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Which type of crime happen the most in a Single Dwelling?</a:t>
            </a:r>
          </a:p>
        </p:txBody>
      </p:sp>
      <p:sp>
        <p:nvSpPr>
          <p:cNvPr name="TextBox 5" id="5"/>
          <p:cNvSpPr txBox="true"/>
          <p:nvPr/>
        </p:nvSpPr>
        <p:spPr>
          <a:xfrm rot="0">
            <a:off x="1893731" y="2146184"/>
            <a:ext cx="14355386" cy="1180465"/>
          </a:xfrm>
          <a:prstGeom prst="rect">
            <a:avLst/>
          </a:prstGeom>
        </p:spPr>
        <p:txBody>
          <a:bodyPr anchor="t" rtlCol="false" tIns="0" lIns="0" bIns="0" rIns="0">
            <a:spAutoFit/>
          </a:bodyPr>
          <a:lstStyle/>
          <a:p>
            <a:pPr>
              <a:lnSpc>
                <a:spcPts val="4759"/>
              </a:lnSpc>
            </a:pPr>
            <a:r>
              <a:rPr lang="en-US" sz="3399">
                <a:solidFill>
                  <a:srgbClr val="010101"/>
                </a:solidFill>
                <a:latin typeface="Canva Sans"/>
              </a:rPr>
              <a:t>Identity theft has the majority of crimes, then comes up the burglary </a:t>
            </a:r>
          </a:p>
          <a:p>
            <a:pPr>
              <a:lnSpc>
                <a:spcPts val="4759"/>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672669"/>
            <a:ext cx="16195254" cy="8097627"/>
          </a:xfrm>
          <a:custGeom>
            <a:avLst/>
            <a:gdLst/>
            <a:ahLst/>
            <a:cxnLst/>
            <a:rect r="r" b="b" t="t" l="l"/>
            <a:pathLst>
              <a:path h="8097627" w="16195254">
                <a:moveTo>
                  <a:pt x="0" y="0"/>
                </a:moveTo>
                <a:lnTo>
                  <a:pt x="16195254" y="0"/>
                </a:lnTo>
                <a:lnTo>
                  <a:pt x="16195254" y="8097627"/>
                </a:lnTo>
                <a:lnTo>
                  <a:pt x="0" y="8097627"/>
                </a:lnTo>
                <a:lnTo>
                  <a:pt x="0" y="0"/>
                </a:lnTo>
                <a:close/>
              </a:path>
            </a:pathLst>
          </a:custGeom>
          <a:blipFill>
            <a:blip r:embed="rId2"/>
            <a:stretch>
              <a:fillRect l="0" t="0" r="0" b="0"/>
            </a:stretch>
          </a:blipFill>
        </p:spPr>
      </p:sp>
      <p:sp>
        <p:nvSpPr>
          <p:cNvPr name="TextBox 3" id="3"/>
          <p:cNvSpPr txBox="true"/>
          <p:nvPr/>
        </p:nvSpPr>
        <p:spPr>
          <a:xfrm rot="0">
            <a:off x="5013415" y="209392"/>
            <a:ext cx="8261169" cy="545973"/>
          </a:xfrm>
          <a:prstGeom prst="rect">
            <a:avLst/>
          </a:prstGeom>
        </p:spPr>
        <p:txBody>
          <a:bodyPr anchor="t" rtlCol="false" tIns="0" lIns="0" bIns="0" rIns="0">
            <a:spAutoFit/>
          </a:bodyPr>
          <a:lstStyle/>
          <a:p>
            <a:pPr algn="ctr" marL="0" indent="0" lvl="0">
              <a:lnSpc>
                <a:spcPts val="4415"/>
              </a:lnSpc>
              <a:spcBef>
                <a:spcPct val="0"/>
              </a:spcBef>
            </a:pPr>
            <a:r>
              <a:rPr lang="en-US" sz="3199" spc="111">
                <a:solidFill>
                  <a:srgbClr val="010101"/>
                </a:solidFill>
                <a:latin typeface="Archivo Black"/>
              </a:rPr>
              <a:t>EDA - VICTIMS AGE</a:t>
            </a:r>
          </a:p>
        </p:txBody>
      </p:sp>
      <p:sp>
        <p:nvSpPr>
          <p:cNvPr name="TextBox 4" id="4"/>
          <p:cNvSpPr txBox="true"/>
          <p:nvPr/>
        </p:nvSpPr>
        <p:spPr>
          <a:xfrm rot="0">
            <a:off x="2984810" y="1398862"/>
            <a:ext cx="12318381" cy="1004425"/>
          </a:xfrm>
          <a:prstGeom prst="rect">
            <a:avLst/>
          </a:prstGeom>
        </p:spPr>
        <p:txBody>
          <a:bodyPr anchor="t" rtlCol="false" tIns="0" lIns="0" bIns="0" rIns="0">
            <a:spAutoFit/>
          </a:bodyPr>
          <a:lstStyle/>
          <a:p>
            <a:pPr algn="ctr">
              <a:lnSpc>
                <a:spcPts val="4084"/>
              </a:lnSpc>
            </a:pPr>
            <a:r>
              <a:rPr lang="en-US" sz="2917">
                <a:solidFill>
                  <a:srgbClr val="010101"/>
                </a:solidFill>
                <a:latin typeface="Canva Sans"/>
              </a:rPr>
              <a:t>The majority of victims are between the age of 20 and 50, with low percent of victim below 20 and over 80</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0" y="4469603"/>
            <a:ext cx="18092516" cy="5817397"/>
          </a:xfrm>
          <a:custGeom>
            <a:avLst/>
            <a:gdLst/>
            <a:ahLst/>
            <a:cxnLst/>
            <a:rect r="r" b="b" t="t" l="l"/>
            <a:pathLst>
              <a:path h="5817397" w="18092516">
                <a:moveTo>
                  <a:pt x="0" y="0"/>
                </a:moveTo>
                <a:lnTo>
                  <a:pt x="18092516" y="0"/>
                </a:lnTo>
                <a:lnTo>
                  <a:pt x="18092516" y="5817397"/>
                </a:lnTo>
                <a:lnTo>
                  <a:pt x="0" y="5817397"/>
                </a:lnTo>
                <a:lnTo>
                  <a:pt x="0" y="0"/>
                </a:lnTo>
                <a:close/>
              </a:path>
            </a:pathLst>
          </a:custGeom>
          <a:blipFill>
            <a:blip r:embed="rId2"/>
            <a:stretch>
              <a:fillRect l="-6067" t="0" r="-20975" b="0"/>
            </a:stretch>
          </a:blipFill>
        </p:spPr>
      </p:sp>
      <p:sp>
        <p:nvSpPr>
          <p:cNvPr name="TextBox 3" id="3"/>
          <p:cNvSpPr txBox="true"/>
          <p:nvPr/>
        </p:nvSpPr>
        <p:spPr>
          <a:xfrm rot="0">
            <a:off x="5013415" y="209392"/>
            <a:ext cx="826116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 - VICTIMS GENDER</a:t>
            </a:r>
          </a:p>
        </p:txBody>
      </p:sp>
      <p:sp>
        <p:nvSpPr>
          <p:cNvPr name="TextBox 4" id="4"/>
          <p:cNvSpPr txBox="true"/>
          <p:nvPr/>
        </p:nvSpPr>
        <p:spPr>
          <a:xfrm rot="0">
            <a:off x="0" y="1534433"/>
            <a:ext cx="18288000"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There’s not a huge difference in victim genders being assaulted, with a small percentage of unknown victim gender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2091991" y="4076781"/>
            <a:ext cx="14546493" cy="8950005"/>
          </a:xfrm>
          <a:custGeom>
            <a:avLst/>
            <a:gdLst/>
            <a:ahLst/>
            <a:cxnLst/>
            <a:rect r="r" b="b" t="t" l="l"/>
            <a:pathLst>
              <a:path h="8950005" w="14546493">
                <a:moveTo>
                  <a:pt x="0" y="0"/>
                </a:moveTo>
                <a:lnTo>
                  <a:pt x="14546493" y="0"/>
                </a:lnTo>
                <a:lnTo>
                  <a:pt x="14546493" y="8950005"/>
                </a:lnTo>
                <a:lnTo>
                  <a:pt x="0" y="8950005"/>
                </a:lnTo>
                <a:lnTo>
                  <a:pt x="0" y="0"/>
                </a:lnTo>
                <a:close/>
              </a:path>
            </a:pathLst>
          </a:custGeom>
          <a:blipFill>
            <a:blip r:embed="rId2"/>
            <a:stretch>
              <a:fillRect l="0" t="-4203" r="0" b="-4203"/>
            </a:stretch>
          </a:blipFill>
        </p:spPr>
      </p:sp>
      <p:sp>
        <p:nvSpPr>
          <p:cNvPr name="TextBox 3" id="3"/>
          <p:cNvSpPr txBox="true"/>
          <p:nvPr/>
        </p:nvSpPr>
        <p:spPr>
          <a:xfrm rot="0">
            <a:off x="269245" y="971550"/>
            <a:ext cx="18018755" cy="2789626"/>
          </a:xfrm>
          <a:prstGeom prst="rect">
            <a:avLst/>
          </a:prstGeom>
        </p:spPr>
        <p:txBody>
          <a:bodyPr anchor="t" rtlCol="false" tIns="0" lIns="0" bIns="0" rIns="0">
            <a:spAutoFit/>
          </a:bodyPr>
          <a:lstStyle/>
          <a:p>
            <a:pPr algn="ctr">
              <a:lnSpc>
                <a:spcPts val="3741"/>
              </a:lnSpc>
            </a:pPr>
            <a:r>
              <a:rPr lang="en-US" sz="2672">
                <a:solidFill>
                  <a:srgbClr val="000000"/>
                </a:solidFill>
                <a:latin typeface="Canva Sans Bold"/>
              </a:rPr>
              <a:t>Los Angeles, California . The City of Angels. Tinseltown. The Entertainment Capital of the World! Known for its warm weather, palm trees, sprawling coastline, and Hollywood, along with producing some of the most iconic films and songs!</a:t>
            </a:r>
          </a:p>
          <a:p>
            <a:pPr algn="ctr">
              <a:lnSpc>
                <a:spcPts val="3741"/>
              </a:lnSpc>
            </a:pPr>
          </a:p>
          <a:p>
            <a:pPr algn="ctr">
              <a:lnSpc>
                <a:spcPts val="3741"/>
              </a:lnSpc>
            </a:pPr>
            <a:r>
              <a:rPr lang="en-US" sz="2672">
                <a:solidFill>
                  <a:srgbClr val="000000"/>
                </a:solidFill>
                <a:latin typeface="Canva Sans Bold"/>
              </a:rPr>
              <a:t>However, as with any highely populated city, it isn't always glamarous and there can be a large volume of crime.</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7513363" y="3252413"/>
            <a:ext cx="27794436" cy="7034587"/>
          </a:xfrm>
          <a:custGeom>
            <a:avLst/>
            <a:gdLst/>
            <a:ahLst/>
            <a:cxnLst/>
            <a:rect r="r" b="b" t="t" l="l"/>
            <a:pathLst>
              <a:path h="7034587" w="27794436">
                <a:moveTo>
                  <a:pt x="0" y="0"/>
                </a:moveTo>
                <a:lnTo>
                  <a:pt x="27794436" y="0"/>
                </a:lnTo>
                <a:lnTo>
                  <a:pt x="27794436" y="7034587"/>
                </a:lnTo>
                <a:lnTo>
                  <a:pt x="0" y="7034587"/>
                </a:lnTo>
                <a:lnTo>
                  <a:pt x="0" y="0"/>
                </a:lnTo>
                <a:close/>
              </a:path>
            </a:pathLst>
          </a:custGeom>
          <a:blipFill>
            <a:blip r:embed="rId2"/>
            <a:stretch>
              <a:fillRect l="0" t="0" r="0" b="0"/>
            </a:stretch>
          </a:blipFill>
        </p:spPr>
      </p:sp>
      <p:sp>
        <p:nvSpPr>
          <p:cNvPr name="TextBox 3" id="3"/>
          <p:cNvSpPr txBox="true"/>
          <p:nvPr/>
        </p:nvSpPr>
        <p:spPr>
          <a:xfrm rot="0">
            <a:off x="5013415" y="209392"/>
            <a:ext cx="826116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 - VICTIM DESCENT</a:t>
            </a:r>
          </a:p>
        </p:txBody>
      </p:sp>
      <p:sp>
        <p:nvSpPr>
          <p:cNvPr name="TextBox 4" id="4"/>
          <p:cNvSpPr txBox="true"/>
          <p:nvPr/>
        </p:nvSpPr>
        <p:spPr>
          <a:xfrm rot="0">
            <a:off x="0" y="1220870"/>
            <a:ext cx="18288000"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Most affected descent are Mexicans, Hispanics and Latinos which is reasonable because they are close to 50% of LA population, then comes up blacks and whites </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F2F4F5"/>
        </a:solidFill>
      </p:bgPr>
    </p:bg>
    <p:spTree>
      <p:nvGrpSpPr>
        <p:cNvPr id="1" name=""/>
        <p:cNvGrpSpPr/>
        <p:nvPr/>
      </p:nvGrpSpPr>
      <p:grpSpPr>
        <a:xfrm>
          <a:off x="0" y="0"/>
          <a:ext cx="0" cy="0"/>
          <a:chOff x="0" y="0"/>
          <a:chExt cx="0" cy="0"/>
        </a:xfrm>
      </p:grpSpPr>
      <p:sp>
        <p:nvSpPr>
          <p:cNvPr name="TextBox 2" id="2"/>
          <p:cNvSpPr txBox="true"/>
          <p:nvPr/>
        </p:nvSpPr>
        <p:spPr>
          <a:xfrm rot="0">
            <a:off x="5013415" y="209392"/>
            <a:ext cx="826116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WHAT’S NEXT?</a:t>
            </a:r>
          </a:p>
        </p:txBody>
      </p:sp>
      <p:sp>
        <p:nvSpPr>
          <p:cNvPr name="TextBox 3" id="3"/>
          <p:cNvSpPr txBox="true"/>
          <p:nvPr/>
        </p:nvSpPr>
        <p:spPr>
          <a:xfrm rot="0">
            <a:off x="0" y="3524289"/>
            <a:ext cx="18288000" cy="1811020"/>
          </a:xfrm>
          <a:prstGeom prst="rect">
            <a:avLst/>
          </a:prstGeom>
        </p:spPr>
        <p:txBody>
          <a:bodyPr anchor="t" rtlCol="false" tIns="0" lIns="0" bIns="0" rIns="0">
            <a:spAutoFit/>
          </a:bodyPr>
          <a:lstStyle/>
          <a:p>
            <a:pPr algn="ctr">
              <a:lnSpc>
                <a:spcPts val="7279"/>
              </a:lnSpc>
            </a:pPr>
            <a:r>
              <a:rPr lang="en-US" sz="5199">
                <a:solidFill>
                  <a:srgbClr val="010101"/>
                </a:solidFill>
                <a:latin typeface="Canva Sans Bold"/>
              </a:rPr>
              <a:t>We can build a time series machine learning model build to predict future crimes</a:t>
            </a: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F2F4F5"/>
        </a:solidFill>
      </p:bgPr>
    </p:bg>
    <p:spTree>
      <p:nvGrpSpPr>
        <p:cNvPr id="1" name=""/>
        <p:cNvGrpSpPr/>
        <p:nvPr/>
      </p:nvGrpSpPr>
      <p:grpSpPr>
        <a:xfrm>
          <a:off x="0" y="0"/>
          <a:ext cx="0" cy="0"/>
          <a:chOff x="0" y="0"/>
          <a:chExt cx="0" cy="0"/>
        </a:xfrm>
      </p:grpSpPr>
      <p:sp>
        <p:nvSpPr>
          <p:cNvPr name="TextBox 2" id="2"/>
          <p:cNvSpPr txBox="true"/>
          <p:nvPr/>
        </p:nvSpPr>
        <p:spPr>
          <a:xfrm rot="0">
            <a:off x="4186119" y="482727"/>
            <a:ext cx="10163681"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HOW CAN WE REDUCE CRIME RATES?</a:t>
            </a:r>
          </a:p>
        </p:txBody>
      </p:sp>
      <p:sp>
        <p:nvSpPr>
          <p:cNvPr name="TextBox 3" id="3"/>
          <p:cNvSpPr txBox="true"/>
          <p:nvPr/>
        </p:nvSpPr>
        <p:spPr>
          <a:xfrm rot="0">
            <a:off x="1028700" y="2025236"/>
            <a:ext cx="16814054" cy="964692"/>
          </a:xfrm>
          <a:prstGeom prst="rect">
            <a:avLst/>
          </a:prstGeom>
        </p:spPr>
        <p:txBody>
          <a:bodyPr anchor="t" rtlCol="false" tIns="0" lIns="0" bIns="0" rIns="0">
            <a:spAutoFit/>
          </a:bodyPr>
          <a:lstStyle/>
          <a:p>
            <a:pPr marL="604519" indent="-302260" lvl="1">
              <a:lnSpc>
                <a:spcPts val="3863"/>
              </a:lnSpc>
              <a:buFont typeface="Arial"/>
              <a:buChar char="•"/>
            </a:pPr>
            <a:r>
              <a:rPr lang="en-US" sz="2799" spc="97">
                <a:solidFill>
                  <a:srgbClr val="010101"/>
                </a:solidFill>
                <a:latin typeface="Archivo Black"/>
              </a:rPr>
              <a:t>INCREASE RESTRICTIONS OVER BUYING WEAPONS SPECIALLY DEADLY ONES</a:t>
            </a:r>
          </a:p>
        </p:txBody>
      </p:sp>
      <p:sp>
        <p:nvSpPr>
          <p:cNvPr name="TextBox 4" id="4"/>
          <p:cNvSpPr txBox="true"/>
          <p:nvPr/>
        </p:nvSpPr>
        <p:spPr>
          <a:xfrm rot="0">
            <a:off x="1028700" y="3373019"/>
            <a:ext cx="16814054" cy="6308217"/>
          </a:xfrm>
          <a:prstGeom prst="rect">
            <a:avLst/>
          </a:prstGeom>
        </p:spPr>
        <p:txBody>
          <a:bodyPr anchor="t" rtlCol="false" tIns="0" lIns="0" bIns="0" rIns="0">
            <a:spAutoFit/>
          </a:bodyPr>
          <a:lstStyle/>
          <a:p>
            <a:pPr marL="604519" indent="-302260" lvl="1">
              <a:lnSpc>
                <a:spcPts val="3863"/>
              </a:lnSpc>
              <a:buFont typeface="Arial"/>
              <a:buChar char="•"/>
            </a:pPr>
            <a:r>
              <a:rPr lang="en-US" sz="2799" spc="97">
                <a:solidFill>
                  <a:srgbClr val="010101"/>
                </a:solidFill>
                <a:latin typeface="Archivo Black"/>
              </a:rPr>
              <a:t>MORE POLICE PATROLS IN AREAS AND LOCATIONS WITH HIGH CRIME RATES (CENTAL AREA, 7TH ST, 6TH ST)</a:t>
            </a:r>
          </a:p>
          <a:p>
            <a:pPr>
              <a:lnSpc>
                <a:spcPts val="3863"/>
              </a:lnSpc>
            </a:pPr>
          </a:p>
          <a:p>
            <a:pPr marL="604519" indent="-302260" lvl="1">
              <a:lnSpc>
                <a:spcPts val="3863"/>
              </a:lnSpc>
              <a:buFont typeface="Arial"/>
              <a:buChar char="•"/>
            </a:pPr>
            <a:r>
              <a:rPr lang="en-US" sz="2799" spc="97">
                <a:solidFill>
                  <a:srgbClr val="010101"/>
                </a:solidFill>
                <a:latin typeface="Archivo Black"/>
              </a:rPr>
              <a:t>MORE POLICE PATROLS DURING PERIOD OF TIME THAT SHOWED HIGHER CRIME RATES ( 12 PM - 8 PM )</a:t>
            </a:r>
          </a:p>
          <a:p>
            <a:pPr>
              <a:lnSpc>
                <a:spcPts val="3863"/>
              </a:lnSpc>
            </a:pPr>
          </a:p>
          <a:p>
            <a:pPr marL="604519" indent="-302260" lvl="1">
              <a:lnSpc>
                <a:spcPts val="3863"/>
              </a:lnSpc>
              <a:buFont typeface="Arial"/>
              <a:buChar char="•"/>
            </a:pPr>
            <a:r>
              <a:rPr lang="en-US" sz="2799" spc="97">
                <a:solidFill>
                  <a:srgbClr val="010101"/>
                </a:solidFill>
                <a:latin typeface="Archivo Black"/>
              </a:rPr>
              <a:t>ASSIGNING MORE PROFESSIONAL DETECTIVES FOR IDENTITY THEFT CRIMES SENCE NEARLY 100% OF THIS CRIME GOES UNSOLVED</a:t>
            </a:r>
          </a:p>
          <a:p>
            <a:pPr>
              <a:lnSpc>
                <a:spcPts val="3863"/>
              </a:lnSpc>
            </a:pPr>
          </a:p>
          <a:p>
            <a:pPr marL="604519" indent="-302260" lvl="1">
              <a:lnSpc>
                <a:spcPts val="3863"/>
              </a:lnSpc>
              <a:buFont typeface="Arial"/>
              <a:buChar char="•"/>
            </a:pPr>
            <a:r>
              <a:rPr lang="en-US" sz="2799" spc="97">
                <a:solidFill>
                  <a:srgbClr val="010101"/>
                </a:solidFill>
                <a:latin typeface="Archivo Black"/>
              </a:rPr>
              <a:t>IF YOU’RE TO BUY A HOUSE AVOID CENTRAL AREA, HOLLENBECK IS ADVISED</a:t>
            </a:r>
          </a:p>
          <a:p>
            <a:pPr>
              <a:lnSpc>
                <a:spcPts val="3863"/>
              </a:lnSpc>
            </a:pPr>
          </a:p>
          <a:p>
            <a:pPr marL="604519" indent="-302260" lvl="1">
              <a:lnSpc>
                <a:spcPts val="3863"/>
              </a:lnSpc>
              <a:buFont typeface="Arial"/>
              <a:buChar char="•"/>
            </a:pPr>
            <a:r>
              <a:rPr lang="en-US" sz="2799" spc="97">
                <a:solidFill>
                  <a:srgbClr val="010101"/>
                </a:solidFill>
                <a:latin typeface="Archivo Black"/>
              </a:rPr>
              <a:t>DON’T BE A MEXICAN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2346630" y="3773891"/>
            <a:ext cx="14205542" cy="7988528"/>
          </a:xfrm>
          <a:custGeom>
            <a:avLst/>
            <a:gdLst/>
            <a:ahLst/>
            <a:cxnLst/>
            <a:rect r="r" b="b" t="t" l="l"/>
            <a:pathLst>
              <a:path h="7988528" w="14205542">
                <a:moveTo>
                  <a:pt x="0" y="0"/>
                </a:moveTo>
                <a:lnTo>
                  <a:pt x="14205542" y="0"/>
                </a:lnTo>
                <a:lnTo>
                  <a:pt x="14205542" y="7988528"/>
                </a:lnTo>
                <a:lnTo>
                  <a:pt x="0" y="7988528"/>
                </a:lnTo>
                <a:lnTo>
                  <a:pt x="0" y="0"/>
                </a:lnTo>
                <a:close/>
              </a:path>
            </a:pathLst>
          </a:custGeom>
          <a:blipFill>
            <a:blip r:embed="rId2"/>
            <a:stretch>
              <a:fillRect l="0" t="0" r="0" b="0"/>
            </a:stretch>
          </a:blipFill>
        </p:spPr>
      </p:sp>
      <p:sp>
        <p:nvSpPr>
          <p:cNvPr name="TextBox 3" id="3"/>
          <p:cNvSpPr txBox="true"/>
          <p:nvPr/>
        </p:nvSpPr>
        <p:spPr>
          <a:xfrm rot="0">
            <a:off x="404073" y="2191081"/>
            <a:ext cx="17883927" cy="11804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we have the official crime dataset which contains more the 800000 reported crime since the start of 2020 till present day, which we’ll try to analyze.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3586009" y="2600779"/>
            <a:ext cx="9949855" cy="7686221"/>
          </a:xfrm>
          <a:custGeom>
            <a:avLst/>
            <a:gdLst/>
            <a:ahLst/>
            <a:cxnLst/>
            <a:rect r="r" b="b" t="t" l="l"/>
            <a:pathLst>
              <a:path h="7686221" w="9949855">
                <a:moveTo>
                  <a:pt x="0" y="0"/>
                </a:moveTo>
                <a:lnTo>
                  <a:pt x="9949855" y="0"/>
                </a:lnTo>
                <a:lnTo>
                  <a:pt x="9949855" y="7686221"/>
                </a:lnTo>
                <a:lnTo>
                  <a:pt x="0" y="7686221"/>
                </a:lnTo>
                <a:lnTo>
                  <a:pt x="0" y="0"/>
                </a:lnTo>
                <a:close/>
              </a:path>
            </a:pathLst>
          </a:custGeom>
          <a:blipFill>
            <a:blip r:embed="rId2"/>
            <a:stretch>
              <a:fillRect l="0" t="0" r="0" b="0"/>
            </a:stretch>
          </a:blipFill>
        </p:spPr>
      </p:sp>
      <p:sp>
        <p:nvSpPr>
          <p:cNvPr name="TextBox 3" id="3"/>
          <p:cNvSpPr txBox="true"/>
          <p:nvPr/>
        </p:nvSpPr>
        <p:spPr>
          <a:xfrm rot="0">
            <a:off x="4421829" y="130308"/>
            <a:ext cx="8904094" cy="898392"/>
          </a:xfrm>
          <a:prstGeom prst="rect">
            <a:avLst/>
          </a:prstGeom>
        </p:spPr>
        <p:txBody>
          <a:bodyPr anchor="t" rtlCol="false" tIns="0" lIns="0" bIns="0" rIns="0">
            <a:spAutoFit/>
          </a:bodyPr>
          <a:lstStyle/>
          <a:p>
            <a:pPr algn="ctr" marL="0" indent="0" lvl="0">
              <a:lnSpc>
                <a:spcPts val="7291"/>
              </a:lnSpc>
              <a:spcBef>
                <a:spcPct val="0"/>
              </a:spcBef>
            </a:pPr>
            <a:r>
              <a:rPr lang="en-US" sz="5283" spc="184">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Numbers of crimes per Month and Year</a:t>
            </a:r>
          </a:p>
        </p:txBody>
      </p:sp>
      <p:sp>
        <p:nvSpPr>
          <p:cNvPr name="TextBox 5" id="5"/>
          <p:cNvSpPr txBox="true"/>
          <p:nvPr/>
        </p:nvSpPr>
        <p:spPr>
          <a:xfrm rot="0">
            <a:off x="0" y="1661218"/>
            <a:ext cx="17256626" cy="749725"/>
          </a:xfrm>
          <a:prstGeom prst="rect">
            <a:avLst/>
          </a:prstGeom>
        </p:spPr>
        <p:txBody>
          <a:bodyPr anchor="t" rtlCol="false" tIns="0" lIns="0" bIns="0" rIns="0">
            <a:spAutoFit/>
          </a:bodyPr>
          <a:lstStyle/>
          <a:p>
            <a:pPr algn="ctr">
              <a:lnSpc>
                <a:spcPts val="3041"/>
              </a:lnSpc>
            </a:pPr>
            <a:r>
              <a:rPr lang="en-US" sz="2172">
                <a:solidFill>
                  <a:srgbClr val="010101"/>
                </a:solidFill>
                <a:latin typeface="Canva Sans"/>
              </a:rPr>
              <a:t>Crime rates was decreasing since january 2020 maybe due to the lockdown of Covide-19, then started to increase since the begining of 2021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4312404" y="3257394"/>
            <a:ext cx="9223460" cy="7029606"/>
          </a:xfrm>
          <a:custGeom>
            <a:avLst/>
            <a:gdLst/>
            <a:ahLst/>
            <a:cxnLst/>
            <a:rect r="r" b="b" t="t" l="l"/>
            <a:pathLst>
              <a:path h="7029606" w="9223460">
                <a:moveTo>
                  <a:pt x="0" y="0"/>
                </a:moveTo>
                <a:lnTo>
                  <a:pt x="9223460" y="0"/>
                </a:lnTo>
                <a:lnTo>
                  <a:pt x="9223460" y="7029606"/>
                </a:lnTo>
                <a:lnTo>
                  <a:pt x="0" y="7029606"/>
                </a:lnTo>
                <a:lnTo>
                  <a:pt x="0" y="0"/>
                </a:lnTo>
                <a:close/>
              </a:path>
            </a:pathLst>
          </a:custGeom>
          <a:blipFill>
            <a:blip r:embed="rId2"/>
            <a:stretch>
              <a:fillRect l="0" t="0" r="0" b="0"/>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Does crime counts vary by time of the day?</a:t>
            </a:r>
          </a:p>
        </p:txBody>
      </p:sp>
      <p:sp>
        <p:nvSpPr>
          <p:cNvPr name="TextBox 5" id="5"/>
          <p:cNvSpPr txBox="true"/>
          <p:nvPr/>
        </p:nvSpPr>
        <p:spPr>
          <a:xfrm rot="0">
            <a:off x="1152404" y="1863509"/>
            <a:ext cx="14951819" cy="958232"/>
          </a:xfrm>
          <a:prstGeom prst="rect">
            <a:avLst/>
          </a:prstGeom>
        </p:spPr>
        <p:txBody>
          <a:bodyPr anchor="t" rtlCol="false" tIns="0" lIns="0" bIns="0" rIns="0">
            <a:spAutoFit/>
          </a:bodyPr>
          <a:lstStyle/>
          <a:p>
            <a:pPr algn="ctr">
              <a:lnSpc>
                <a:spcPts val="3891"/>
              </a:lnSpc>
            </a:pPr>
            <a:r>
              <a:rPr lang="en-US" sz="2779">
                <a:solidFill>
                  <a:srgbClr val="010101"/>
                </a:solidFill>
                <a:latin typeface="Canva Sans"/>
              </a:rPr>
              <a:t>it’s very strange that the majority of crimes happen in the middle of day between 12 - 8 pm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950446" y="3176626"/>
            <a:ext cx="15961571" cy="7660894"/>
          </a:xfrm>
          <a:custGeom>
            <a:avLst/>
            <a:gdLst/>
            <a:ahLst/>
            <a:cxnLst/>
            <a:rect r="r" b="b" t="t" l="l"/>
            <a:pathLst>
              <a:path h="7660894" w="15961571">
                <a:moveTo>
                  <a:pt x="0" y="0"/>
                </a:moveTo>
                <a:lnTo>
                  <a:pt x="15961572" y="0"/>
                </a:lnTo>
                <a:lnTo>
                  <a:pt x="15961572" y="7660894"/>
                </a:lnTo>
                <a:lnTo>
                  <a:pt x="0" y="7660894"/>
                </a:lnTo>
                <a:lnTo>
                  <a:pt x="0" y="0"/>
                </a:lnTo>
                <a:close/>
              </a:path>
            </a:pathLst>
          </a:custGeom>
          <a:blipFill>
            <a:blip r:embed="rId2"/>
            <a:stretch>
              <a:fillRect l="0" t="-2087" r="0" b="-2087"/>
            </a:stretch>
          </a:blipFill>
        </p:spPr>
      </p:sp>
      <p:sp>
        <p:nvSpPr>
          <p:cNvPr name="TextBox 3" id="3"/>
          <p:cNvSpPr txBox="true"/>
          <p:nvPr/>
        </p:nvSpPr>
        <p:spPr>
          <a:xfrm rot="0">
            <a:off x="5499357" y="173506"/>
            <a:ext cx="6863749" cy="704830"/>
          </a:xfrm>
          <a:prstGeom prst="rect">
            <a:avLst/>
          </a:prstGeom>
        </p:spPr>
        <p:txBody>
          <a:bodyPr anchor="t" rtlCol="false" tIns="0" lIns="0" bIns="0" rIns="0">
            <a:spAutoFit/>
          </a:bodyPr>
          <a:lstStyle/>
          <a:p>
            <a:pPr algn="ctr" marL="0" indent="0" lvl="0">
              <a:lnSpc>
                <a:spcPts val="5620"/>
              </a:lnSpc>
              <a:spcBef>
                <a:spcPct val="0"/>
              </a:spcBef>
            </a:pPr>
            <a:r>
              <a:rPr lang="en-US" sz="4072" spc="142">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Does crime counts vary in different days?</a:t>
            </a:r>
          </a:p>
        </p:txBody>
      </p:sp>
      <p:sp>
        <p:nvSpPr>
          <p:cNvPr name="TextBox 5" id="5"/>
          <p:cNvSpPr txBox="true"/>
          <p:nvPr/>
        </p:nvSpPr>
        <p:spPr>
          <a:xfrm rot="0">
            <a:off x="2963658" y="1700886"/>
            <a:ext cx="11026255"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we notice that crime counts don’t vary much, with friday has slightly higher crime rates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762015" y="3071518"/>
            <a:ext cx="15732596" cy="7866298"/>
          </a:xfrm>
          <a:custGeom>
            <a:avLst/>
            <a:gdLst/>
            <a:ahLst/>
            <a:cxnLst/>
            <a:rect r="r" b="b" t="t" l="l"/>
            <a:pathLst>
              <a:path h="7866298" w="15732596">
                <a:moveTo>
                  <a:pt x="0" y="0"/>
                </a:moveTo>
                <a:lnTo>
                  <a:pt x="15732596" y="0"/>
                </a:lnTo>
                <a:lnTo>
                  <a:pt x="15732596" y="7866298"/>
                </a:lnTo>
                <a:lnTo>
                  <a:pt x="0" y="7866298"/>
                </a:lnTo>
                <a:lnTo>
                  <a:pt x="0" y="0"/>
                </a:lnTo>
                <a:close/>
              </a:path>
            </a:pathLst>
          </a:custGeom>
          <a:blipFill>
            <a:blip r:embed="rId2"/>
            <a:stretch>
              <a:fillRect l="0" t="0" r="0" b="0"/>
            </a:stretch>
          </a:blipFill>
        </p:spPr>
      </p:sp>
      <p:sp>
        <p:nvSpPr>
          <p:cNvPr name="TextBox 3" id="3"/>
          <p:cNvSpPr txBox="true"/>
          <p:nvPr/>
        </p:nvSpPr>
        <p:spPr>
          <a:xfrm rot="0">
            <a:off x="4421829" y="130308"/>
            <a:ext cx="8904094" cy="898392"/>
          </a:xfrm>
          <a:prstGeom prst="rect">
            <a:avLst/>
          </a:prstGeom>
        </p:spPr>
        <p:txBody>
          <a:bodyPr anchor="t" rtlCol="false" tIns="0" lIns="0" bIns="0" rIns="0">
            <a:spAutoFit/>
          </a:bodyPr>
          <a:lstStyle/>
          <a:p>
            <a:pPr algn="ctr" marL="0" indent="0" lvl="0">
              <a:lnSpc>
                <a:spcPts val="7291"/>
              </a:lnSpc>
              <a:spcBef>
                <a:spcPct val="0"/>
              </a:spcBef>
            </a:pPr>
            <a:r>
              <a:rPr lang="en-US" sz="5283" spc="184">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How long does it take to report a crime ?</a:t>
            </a:r>
          </a:p>
        </p:txBody>
      </p:sp>
      <p:sp>
        <p:nvSpPr>
          <p:cNvPr name="TextBox 5" id="5"/>
          <p:cNvSpPr txBox="true"/>
          <p:nvPr/>
        </p:nvSpPr>
        <p:spPr>
          <a:xfrm rot="0">
            <a:off x="2573907" y="1948203"/>
            <a:ext cx="12599938" cy="580390"/>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 majority of crime get reported instantly  in the same day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626530" y="3442855"/>
            <a:ext cx="15034940" cy="6844145"/>
          </a:xfrm>
          <a:custGeom>
            <a:avLst/>
            <a:gdLst/>
            <a:ahLst/>
            <a:cxnLst/>
            <a:rect r="r" b="b" t="t" l="l"/>
            <a:pathLst>
              <a:path h="6844145" w="15034940">
                <a:moveTo>
                  <a:pt x="0" y="0"/>
                </a:moveTo>
                <a:lnTo>
                  <a:pt x="15034940" y="0"/>
                </a:lnTo>
                <a:lnTo>
                  <a:pt x="15034940" y="6844145"/>
                </a:lnTo>
                <a:lnTo>
                  <a:pt x="0" y="6844145"/>
                </a:lnTo>
                <a:lnTo>
                  <a:pt x="0" y="0"/>
                </a:lnTo>
                <a:close/>
              </a:path>
            </a:pathLst>
          </a:custGeom>
          <a:blipFill>
            <a:blip r:embed="rId2"/>
            <a:stretch>
              <a:fillRect l="0" t="0" r="0" b="0"/>
            </a:stretch>
          </a:blipFill>
        </p:spPr>
      </p:sp>
      <p:sp>
        <p:nvSpPr>
          <p:cNvPr name="TextBox 3" id="3"/>
          <p:cNvSpPr txBox="true"/>
          <p:nvPr/>
        </p:nvSpPr>
        <p:spPr>
          <a:xfrm rot="0">
            <a:off x="5499357" y="192556"/>
            <a:ext cx="686374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a:t>
            </a:r>
          </a:p>
        </p:txBody>
      </p:sp>
      <p:sp>
        <p:nvSpPr>
          <p:cNvPr name="TextBox 4" id="4"/>
          <p:cNvSpPr txBox="true"/>
          <p:nvPr/>
        </p:nvSpPr>
        <p:spPr>
          <a:xfrm rot="0">
            <a:off x="3720762" y="97155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What are the top comitted crimes in LA?</a:t>
            </a:r>
          </a:p>
        </p:txBody>
      </p:sp>
      <p:sp>
        <p:nvSpPr>
          <p:cNvPr name="TextBox 5" id="5"/>
          <p:cNvSpPr txBox="true"/>
          <p:nvPr/>
        </p:nvSpPr>
        <p:spPr>
          <a:xfrm rot="0">
            <a:off x="525254" y="2261895"/>
            <a:ext cx="17574220" cy="744923"/>
          </a:xfrm>
          <a:prstGeom prst="rect">
            <a:avLst/>
          </a:prstGeom>
        </p:spPr>
        <p:txBody>
          <a:bodyPr anchor="t" rtlCol="false" tIns="0" lIns="0" bIns="0" rIns="0">
            <a:spAutoFit/>
          </a:bodyPr>
          <a:lstStyle/>
          <a:p>
            <a:pPr algn="ctr" marL="469008" indent="-234504" lvl="1">
              <a:lnSpc>
                <a:spcPts val="3041"/>
              </a:lnSpc>
              <a:buFont typeface="Arial"/>
              <a:buChar char="•"/>
            </a:pPr>
            <a:r>
              <a:rPr lang="en-US" sz="2172">
                <a:solidFill>
                  <a:srgbClr val="010101"/>
                </a:solidFill>
                <a:latin typeface="Canva Sans Bold"/>
              </a:rPr>
              <a:t>Personal theft</a:t>
            </a:r>
            <a:r>
              <a:rPr lang="en-US" sz="2172">
                <a:solidFill>
                  <a:srgbClr val="010101"/>
                </a:solidFill>
                <a:latin typeface="Canva Sans"/>
              </a:rPr>
              <a:t> is the most comitted crime in LA, either a Grand theft  ‘Higher thatn 1000 dollar’ or petty ‘less than a 1000 dollar’.</a:t>
            </a:r>
          </a:p>
          <a:p>
            <a:pPr marL="469008" indent="-234504" lvl="1">
              <a:lnSpc>
                <a:spcPts val="3041"/>
              </a:lnSpc>
              <a:buFont typeface="Arial"/>
              <a:buChar char="•"/>
            </a:pPr>
            <a:r>
              <a:rPr lang="en-US" sz="2172">
                <a:solidFill>
                  <a:srgbClr val="010101"/>
                </a:solidFill>
                <a:latin typeface="Canva Sans Bold"/>
              </a:rPr>
              <a:t>Simple assault</a:t>
            </a:r>
            <a:r>
              <a:rPr lang="en-US" sz="2172">
                <a:solidFill>
                  <a:srgbClr val="010101"/>
                </a:solidFill>
                <a:latin typeface="Canva Sans"/>
              </a:rPr>
              <a:t> comes second as most comitted crime </a:t>
            </a:r>
            <a:r>
              <a:rPr lang="en-US" sz="2172">
                <a:solidFill>
                  <a:srgbClr val="010101"/>
                </a:solidFill>
                <a:latin typeface="Canva Sans"/>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517710" y="3390122"/>
            <a:ext cx="15252579" cy="7138034"/>
          </a:xfrm>
          <a:custGeom>
            <a:avLst/>
            <a:gdLst/>
            <a:ahLst/>
            <a:cxnLst/>
            <a:rect r="r" b="b" t="t" l="l"/>
            <a:pathLst>
              <a:path h="7138034" w="15252579">
                <a:moveTo>
                  <a:pt x="0" y="0"/>
                </a:moveTo>
                <a:lnTo>
                  <a:pt x="15252580" y="0"/>
                </a:lnTo>
                <a:lnTo>
                  <a:pt x="15252580" y="7138034"/>
                </a:lnTo>
                <a:lnTo>
                  <a:pt x="0" y="7138034"/>
                </a:lnTo>
                <a:lnTo>
                  <a:pt x="0" y="0"/>
                </a:lnTo>
                <a:close/>
              </a:path>
            </a:pathLst>
          </a:custGeom>
          <a:blipFill>
            <a:blip r:embed="rId2"/>
            <a:stretch>
              <a:fillRect l="0" t="-3420" r="0" b="-3420"/>
            </a:stretch>
          </a:blipFill>
        </p:spPr>
      </p:sp>
      <p:sp>
        <p:nvSpPr>
          <p:cNvPr name="TextBox 3" id="3"/>
          <p:cNvSpPr txBox="true"/>
          <p:nvPr/>
        </p:nvSpPr>
        <p:spPr>
          <a:xfrm rot="0">
            <a:off x="5499357" y="192556"/>
            <a:ext cx="6863749" cy="545973"/>
          </a:xfrm>
          <a:prstGeom prst="rect">
            <a:avLst/>
          </a:prstGeom>
        </p:spPr>
        <p:txBody>
          <a:bodyPr anchor="t" rtlCol="false" tIns="0" lIns="0" bIns="0" rIns="0">
            <a:spAutoFit/>
          </a:bodyPr>
          <a:lstStyle/>
          <a:p>
            <a:pPr algn="ctr" marL="0" indent="0" lvl="0">
              <a:lnSpc>
                <a:spcPts val="4416"/>
              </a:lnSpc>
              <a:spcBef>
                <a:spcPct val="0"/>
              </a:spcBef>
            </a:pPr>
            <a:r>
              <a:rPr lang="en-US" sz="3200" spc="112">
                <a:solidFill>
                  <a:srgbClr val="010101"/>
                </a:solidFill>
                <a:latin typeface="Archivo Black"/>
              </a:rPr>
              <a:t>EDA</a:t>
            </a:r>
          </a:p>
        </p:txBody>
      </p:sp>
      <p:sp>
        <p:nvSpPr>
          <p:cNvPr name="TextBox 4" id="4"/>
          <p:cNvSpPr txBox="true"/>
          <p:nvPr/>
        </p:nvSpPr>
        <p:spPr>
          <a:xfrm rot="0">
            <a:off x="3619744" y="748160"/>
            <a:ext cx="9815102" cy="503930"/>
          </a:xfrm>
          <a:prstGeom prst="rect">
            <a:avLst/>
          </a:prstGeom>
        </p:spPr>
        <p:txBody>
          <a:bodyPr anchor="t" rtlCol="false" tIns="0" lIns="0" bIns="0" rIns="0">
            <a:spAutoFit/>
          </a:bodyPr>
          <a:lstStyle/>
          <a:p>
            <a:pPr algn="ctr">
              <a:lnSpc>
                <a:spcPts val="4107"/>
              </a:lnSpc>
            </a:pPr>
            <a:r>
              <a:rPr lang="en-US" sz="2933">
                <a:solidFill>
                  <a:srgbClr val="010101"/>
                </a:solidFill>
                <a:latin typeface="Canva Sans Bold"/>
              </a:rPr>
              <a:t>How the investigation - crime status - is going?</a:t>
            </a:r>
          </a:p>
        </p:txBody>
      </p:sp>
      <p:sp>
        <p:nvSpPr>
          <p:cNvPr name="TextBox 5" id="5"/>
          <p:cNvSpPr txBox="true"/>
          <p:nvPr/>
        </p:nvSpPr>
        <p:spPr>
          <a:xfrm rot="0">
            <a:off x="0" y="2041963"/>
            <a:ext cx="17862464" cy="1180465"/>
          </a:xfrm>
          <a:prstGeom prst="rect">
            <a:avLst/>
          </a:prstGeom>
        </p:spPr>
        <p:txBody>
          <a:bodyPr anchor="t" rtlCol="false" tIns="0" lIns="0" bIns="0" rIns="0">
            <a:spAutoFit/>
          </a:bodyPr>
          <a:lstStyle/>
          <a:p>
            <a:pPr algn="ctr">
              <a:lnSpc>
                <a:spcPts val="4759"/>
              </a:lnSpc>
            </a:pPr>
            <a:r>
              <a:rPr lang="en-US" sz="3399">
                <a:solidFill>
                  <a:srgbClr val="010101"/>
                </a:solidFill>
                <a:latin typeface="Canva Sans"/>
              </a:rPr>
              <a:t>The majority of crimes haven’t been solved and still under investigation, with small percentage of arrested adults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DAFwZMB7C3k</dc:identifier>
  <dcterms:modified xsi:type="dcterms:W3CDTF">2011-08-01T06:04:30Z</dcterms:modified>
  <cp:revision>1</cp:revision>
  <dc:title>Crimes in</dc:title>
</cp:coreProperties>
</file>

<file path=docProps/thumbnail.jpeg>
</file>